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18"/>
    <p:sldId id="257" r:id="rId19"/>
    <p:sldId id="258" r:id="rId20"/>
    <p:sldId id="259" r:id="rId21"/>
    <p:sldId id="260" r:id="rId22"/>
    <p:sldId id="261" r:id="rId23"/>
    <p:sldId id="262" r:id="rId24"/>
    <p:sldId id="263" r:id="rId25"/>
    <p:sldId id="264" r:id="rId26"/>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Muli Bold" charset="1" panose="00000800000000000000"/>
      <p:regular r:id="rId10"/>
    </p:embeddedFont>
    <p:embeddedFont>
      <p:font typeface="Muli Bold Bold" charset="1" panose="00000900000000000000"/>
      <p:regular r:id="rId11"/>
    </p:embeddedFont>
    <p:embeddedFont>
      <p:font typeface="Muli Bold Italics" charset="1" panose="00000800000000000000"/>
      <p:regular r:id="rId12"/>
    </p:embeddedFont>
    <p:embeddedFont>
      <p:font typeface="Muli Bold Bold Italics" charset="1" panose="00000900000000000000"/>
      <p:regular r:id="rId13"/>
    </p:embeddedFont>
    <p:embeddedFont>
      <p:font typeface="Muli Regular" charset="1" panose="00000500000000000000"/>
      <p:regular r:id="rId14"/>
    </p:embeddedFont>
    <p:embeddedFont>
      <p:font typeface="Muli Regular Bold" charset="1" panose="00000700000000000000"/>
      <p:regular r:id="rId15"/>
    </p:embeddedFont>
    <p:embeddedFont>
      <p:font typeface="Muli Regular Italics" charset="1" panose="00000500000000000000"/>
      <p:regular r:id="rId16"/>
    </p:embeddedFont>
    <p:embeddedFont>
      <p:font typeface="Muli Regular Bold Italics" charset="1" panose="00000700000000000000"/>
      <p:regular r:id="rId1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slides/slide1.xml" Type="http://schemas.openxmlformats.org/officeDocument/2006/relationships/slide"/><Relationship Id="rId19" Target="slides/slide2.xml" Type="http://schemas.openxmlformats.org/officeDocument/2006/relationships/slide"/><Relationship Id="rId2" Target="presProps.xml" Type="http://schemas.openxmlformats.org/officeDocument/2006/relationships/presProps"/><Relationship Id="rId20" Target="slides/slide3.xml" Type="http://schemas.openxmlformats.org/officeDocument/2006/relationships/slide"/><Relationship Id="rId21" Target="slides/slide4.xml" Type="http://schemas.openxmlformats.org/officeDocument/2006/relationships/slide"/><Relationship Id="rId22" Target="slides/slide5.xml" Type="http://schemas.openxmlformats.org/officeDocument/2006/relationships/slide"/><Relationship Id="rId23" Target="slides/slide6.xml" Type="http://schemas.openxmlformats.org/officeDocument/2006/relationships/slide"/><Relationship Id="rId24" Target="slides/slide7.xml" Type="http://schemas.openxmlformats.org/officeDocument/2006/relationships/slide"/><Relationship Id="rId25" Target="slides/slide8.xml" Type="http://schemas.openxmlformats.org/officeDocument/2006/relationships/slide"/><Relationship Id="rId26" Target="slides/slide9.xml" Type="http://schemas.openxmlformats.org/officeDocument/2006/relationships/slide"/><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8.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jpeg" Type="http://schemas.openxmlformats.org/officeDocument/2006/relationships/image"/><Relationship Id="rId4" Target="../media/image7.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B3AE58"/>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75" t="821" r="735" b="0"/>
          <a:stretch>
            <a:fillRect/>
          </a:stretch>
        </p:blipFill>
        <p:spPr>
          <a:xfrm flipH="false" flipV="false" rot="0">
            <a:off x="8016718" y="0"/>
            <a:ext cx="10271282" cy="10287000"/>
          </a:xfrm>
          <a:prstGeom prst="rect">
            <a:avLst/>
          </a:prstGeom>
        </p:spPr>
      </p:pic>
      <p:sp>
        <p:nvSpPr>
          <p:cNvPr name="AutoShape 3" id="3"/>
          <p:cNvSpPr/>
          <p:nvPr/>
        </p:nvSpPr>
        <p:spPr>
          <a:xfrm rot="0">
            <a:off x="443942" y="8105512"/>
            <a:ext cx="7318933" cy="1152788"/>
          </a:xfrm>
          <a:prstGeom prst="rect">
            <a:avLst/>
          </a:prstGeom>
          <a:solidFill>
            <a:srgbClr val="FFF6BE"/>
          </a:solidFill>
        </p:spPr>
      </p:sp>
      <p:sp>
        <p:nvSpPr>
          <p:cNvPr name="TextBox 4" id="4"/>
          <p:cNvSpPr txBox="true"/>
          <p:nvPr/>
        </p:nvSpPr>
        <p:spPr>
          <a:xfrm rot="0">
            <a:off x="725395" y="3199831"/>
            <a:ext cx="7037480" cy="2376805"/>
          </a:xfrm>
          <a:prstGeom prst="rect">
            <a:avLst/>
          </a:prstGeom>
        </p:spPr>
        <p:txBody>
          <a:bodyPr anchor="t" rtlCol="false" tIns="0" lIns="0" bIns="0" rIns="0">
            <a:spAutoFit/>
          </a:bodyPr>
          <a:lstStyle/>
          <a:p>
            <a:pPr>
              <a:lnSpc>
                <a:spcPts val="6199"/>
              </a:lnSpc>
            </a:pPr>
            <a:r>
              <a:rPr lang="en-US" sz="6199">
                <a:solidFill>
                  <a:srgbClr val="FFFFFF"/>
                </a:solidFill>
                <a:latin typeface="Muli Regular"/>
              </a:rPr>
              <a:t>Wild Plants Edibility Prediction</a:t>
            </a:r>
          </a:p>
          <a:p>
            <a:pPr>
              <a:lnSpc>
                <a:spcPts val="6199"/>
              </a:lnSpc>
            </a:pPr>
            <a:r>
              <a:rPr lang="en-US" sz="6199">
                <a:solidFill>
                  <a:srgbClr val="FFFFFF"/>
                </a:solidFill>
                <a:latin typeface="Muli Regular"/>
              </a:rPr>
              <a:t>Using IBM Watson</a:t>
            </a:r>
          </a:p>
        </p:txBody>
      </p:sp>
      <p:sp>
        <p:nvSpPr>
          <p:cNvPr name="TextBox 5" id="5"/>
          <p:cNvSpPr txBox="true"/>
          <p:nvPr/>
        </p:nvSpPr>
        <p:spPr>
          <a:xfrm rot="0">
            <a:off x="725395" y="8455211"/>
            <a:ext cx="5665458" cy="405765"/>
          </a:xfrm>
          <a:prstGeom prst="rect">
            <a:avLst/>
          </a:prstGeom>
        </p:spPr>
        <p:txBody>
          <a:bodyPr anchor="t" rtlCol="false" tIns="0" lIns="0" bIns="0" rIns="0">
            <a:spAutoFit/>
          </a:bodyPr>
          <a:lstStyle/>
          <a:p>
            <a:pPr>
              <a:lnSpc>
                <a:spcPts val="3359"/>
              </a:lnSpc>
            </a:pPr>
            <a:r>
              <a:rPr lang="en-US" sz="2400">
                <a:solidFill>
                  <a:srgbClr val="3D3D3D"/>
                </a:solidFill>
                <a:latin typeface="Muli Bold Bold"/>
              </a:rPr>
              <a:t>Investing in a greener tomorrow</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DFDF9"/>
        </a:solidFill>
      </p:bgPr>
    </p:bg>
    <p:spTree>
      <p:nvGrpSpPr>
        <p:cNvPr id="1" name=""/>
        <p:cNvGrpSpPr/>
        <p:nvPr/>
      </p:nvGrpSpPr>
      <p:grpSpPr>
        <a:xfrm>
          <a:off x="0" y="0"/>
          <a:ext cx="0" cy="0"/>
          <a:chOff x="0" y="0"/>
          <a:chExt cx="0" cy="0"/>
        </a:xfrm>
      </p:grpSpPr>
      <p:sp>
        <p:nvSpPr>
          <p:cNvPr name="AutoShape 2" id="2"/>
          <p:cNvSpPr/>
          <p:nvPr/>
        </p:nvSpPr>
        <p:spPr>
          <a:xfrm rot="0">
            <a:off x="0" y="1719295"/>
            <a:ext cx="18288000" cy="8585700"/>
          </a:xfrm>
          <a:prstGeom prst="rect">
            <a:avLst/>
          </a:prstGeom>
          <a:solidFill>
            <a:srgbClr val="FFF6BE"/>
          </a:solidFill>
        </p:spPr>
      </p:sp>
      <p:pic>
        <p:nvPicPr>
          <p:cNvPr name="Picture 3" id="3"/>
          <p:cNvPicPr>
            <a:picLocks noChangeAspect="true"/>
          </p:cNvPicPr>
          <p:nvPr/>
        </p:nvPicPr>
        <p:blipFill>
          <a:blip r:embed="rId2"/>
          <a:srcRect l="0" t="0" r="0" b="0"/>
          <a:stretch>
            <a:fillRect/>
          </a:stretch>
        </p:blipFill>
        <p:spPr>
          <a:xfrm flipH="false" flipV="false" rot="0">
            <a:off x="8262119" y="1746371"/>
            <a:ext cx="10025881" cy="7511929"/>
          </a:xfrm>
          <a:prstGeom prst="rect">
            <a:avLst/>
          </a:prstGeom>
        </p:spPr>
      </p:pic>
      <p:sp>
        <p:nvSpPr>
          <p:cNvPr name="TextBox 4" id="4"/>
          <p:cNvSpPr txBox="true"/>
          <p:nvPr/>
        </p:nvSpPr>
        <p:spPr>
          <a:xfrm rot="0">
            <a:off x="1028700" y="533400"/>
            <a:ext cx="13853452" cy="990600"/>
          </a:xfrm>
          <a:prstGeom prst="rect">
            <a:avLst/>
          </a:prstGeom>
        </p:spPr>
        <p:txBody>
          <a:bodyPr anchor="t" rtlCol="false" tIns="0" lIns="0" bIns="0" rIns="0">
            <a:spAutoFit/>
          </a:bodyPr>
          <a:lstStyle/>
          <a:p>
            <a:pPr>
              <a:lnSpc>
                <a:spcPts val="7800"/>
              </a:lnSpc>
            </a:pPr>
            <a:r>
              <a:rPr lang="en-US" sz="6500">
                <a:solidFill>
                  <a:srgbClr val="3D3D3D"/>
                </a:solidFill>
                <a:latin typeface="Muli Bold Bold"/>
              </a:rPr>
              <a:t>Group Members</a:t>
            </a:r>
          </a:p>
        </p:txBody>
      </p:sp>
      <p:sp>
        <p:nvSpPr>
          <p:cNvPr name="TextBox 5" id="5"/>
          <p:cNvSpPr txBox="true"/>
          <p:nvPr/>
        </p:nvSpPr>
        <p:spPr>
          <a:xfrm rot="0">
            <a:off x="1028700" y="2942214"/>
            <a:ext cx="7370893" cy="3867150"/>
          </a:xfrm>
          <a:prstGeom prst="rect">
            <a:avLst/>
          </a:prstGeom>
        </p:spPr>
        <p:txBody>
          <a:bodyPr anchor="t" rtlCol="false" tIns="0" lIns="0" bIns="0" rIns="0">
            <a:spAutoFit/>
          </a:bodyPr>
          <a:lstStyle/>
          <a:p>
            <a:pPr marL="647698" indent="-323849" lvl="1">
              <a:lnSpc>
                <a:spcPts val="3899"/>
              </a:lnSpc>
              <a:buFont typeface="Arial"/>
              <a:buChar char="•"/>
            </a:pPr>
            <a:r>
              <a:rPr lang="en-US" sz="2999">
                <a:solidFill>
                  <a:srgbClr val="394021"/>
                </a:solidFill>
                <a:latin typeface="Muli Regular Bold"/>
              </a:rPr>
              <a:t>A</a:t>
            </a:r>
            <a:r>
              <a:rPr lang="en-US" sz="2999">
                <a:solidFill>
                  <a:srgbClr val="394021"/>
                </a:solidFill>
                <a:latin typeface="Muli Regular Bold"/>
              </a:rPr>
              <a:t>smi Panigrahi (19BAI10185)</a:t>
            </a:r>
          </a:p>
          <a:p>
            <a:pPr>
              <a:lnSpc>
                <a:spcPts val="3899"/>
              </a:lnSpc>
            </a:pPr>
          </a:p>
          <a:p>
            <a:pPr marL="647698" indent="-323849" lvl="1">
              <a:lnSpc>
                <a:spcPts val="3899"/>
              </a:lnSpc>
              <a:buFont typeface="Arial"/>
              <a:buChar char="•"/>
            </a:pPr>
            <a:r>
              <a:rPr lang="en-US" sz="2999">
                <a:solidFill>
                  <a:srgbClr val="394021"/>
                </a:solidFill>
                <a:latin typeface="Muli Regular Bold"/>
              </a:rPr>
              <a:t>Sirshak Sarkar (19BCY10127)</a:t>
            </a:r>
          </a:p>
          <a:p>
            <a:pPr>
              <a:lnSpc>
                <a:spcPts val="3899"/>
              </a:lnSpc>
            </a:pPr>
          </a:p>
          <a:p>
            <a:pPr marL="647698" indent="-323849" lvl="1">
              <a:lnSpc>
                <a:spcPts val="3899"/>
              </a:lnSpc>
              <a:buFont typeface="Arial"/>
              <a:buChar char="•"/>
            </a:pPr>
            <a:r>
              <a:rPr lang="en-US" sz="2999">
                <a:solidFill>
                  <a:srgbClr val="394021"/>
                </a:solidFill>
                <a:latin typeface="Muli Regular Bold"/>
              </a:rPr>
              <a:t>Sapratibh Dev (19BCY10112)</a:t>
            </a:r>
          </a:p>
          <a:p>
            <a:pPr>
              <a:lnSpc>
                <a:spcPts val="3899"/>
              </a:lnSpc>
            </a:pPr>
          </a:p>
          <a:p>
            <a:pPr marL="647698" indent="-323849" lvl="1">
              <a:lnSpc>
                <a:spcPts val="3899"/>
              </a:lnSpc>
              <a:buFont typeface="Arial"/>
              <a:buChar char="•"/>
            </a:pPr>
            <a:r>
              <a:rPr lang="en-US" sz="2999">
                <a:solidFill>
                  <a:srgbClr val="394021"/>
                </a:solidFill>
                <a:latin typeface="Muli Regular Bold"/>
              </a:rPr>
              <a:t>Viplav Khubchandani (19BAI10106)</a:t>
            </a:r>
          </a:p>
          <a:p>
            <a:pPr>
              <a:lnSpc>
                <a:spcPts val="3899"/>
              </a:lnSpc>
            </a:pP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FF6BE"/>
        </a:solidFill>
      </p:bgPr>
    </p:bg>
    <p:spTree>
      <p:nvGrpSpPr>
        <p:cNvPr id="1" name=""/>
        <p:cNvGrpSpPr/>
        <p:nvPr/>
      </p:nvGrpSpPr>
      <p:grpSpPr>
        <a:xfrm>
          <a:off x="0" y="0"/>
          <a:ext cx="0" cy="0"/>
          <a:chOff x="0" y="0"/>
          <a:chExt cx="0" cy="0"/>
        </a:xfrm>
      </p:grpSpPr>
      <p:sp>
        <p:nvSpPr>
          <p:cNvPr name="AutoShape 2" id="2"/>
          <p:cNvSpPr/>
          <p:nvPr/>
        </p:nvSpPr>
        <p:spPr>
          <a:xfrm rot="0">
            <a:off x="16047289" y="0"/>
            <a:ext cx="2240711" cy="10287000"/>
          </a:xfrm>
          <a:prstGeom prst="rect">
            <a:avLst/>
          </a:prstGeom>
          <a:solidFill>
            <a:srgbClr val="FFF2A1"/>
          </a:solidFill>
        </p:spPr>
      </p:sp>
      <p:pic>
        <p:nvPicPr>
          <p:cNvPr name="Picture 3" id="3"/>
          <p:cNvPicPr>
            <a:picLocks noChangeAspect="true"/>
          </p:cNvPicPr>
          <p:nvPr/>
        </p:nvPicPr>
        <p:blipFill>
          <a:blip r:embed="rId2"/>
          <a:srcRect l="69163" t="2159" r="13449" b="0"/>
          <a:stretch>
            <a:fillRect/>
          </a:stretch>
        </p:blipFill>
        <p:spPr>
          <a:xfrm flipH="false" flipV="false" rot="0">
            <a:off x="15048936" y="0"/>
            <a:ext cx="3239064" cy="10287000"/>
          </a:xfrm>
          <a:prstGeom prst="rect">
            <a:avLst/>
          </a:prstGeom>
        </p:spPr>
      </p:pic>
      <p:sp>
        <p:nvSpPr>
          <p:cNvPr name="TextBox 4" id="4"/>
          <p:cNvSpPr txBox="true"/>
          <p:nvPr/>
        </p:nvSpPr>
        <p:spPr>
          <a:xfrm rot="0">
            <a:off x="1028700" y="479425"/>
            <a:ext cx="14020236" cy="1041400"/>
          </a:xfrm>
          <a:prstGeom prst="rect">
            <a:avLst/>
          </a:prstGeom>
        </p:spPr>
        <p:txBody>
          <a:bodyPr anchor="t" rtlCol="false" tIns="0" lIns="0" bIns="0" rIns="0">
            <a:spAutoFit/>
          </a:bodyPr>
          <a:lstStyle/>
          <a:p>
            <a:pPr algn="l">
              <a:lnSpc>
                <a:spcPts val="8450"/>
              </a:lnSpc>
            </a:pPr>
            <a:r>
              <a:rPr lang="en-US" sz="6500">
                <a:solidFill>
                  <a:srgbClr val="3D3D3D"/>
                </a:solidFill>
                <a:latin typeface="Muli Bold Bold"/>
              </a:rPr>
              <a:t>Motivation for building the model</a:t>
            </a:r>
          </a:p>
        </p:txBody>
      </p:sp>
      <p:sp>
        <p:nvSpPr>
          <p:cNvPr name="TextBox 5" id="5"/>
          <p:cNvSpPr txBox="true"/>
          <p:nvPr/>
        </p:nvSpPr>
        <p:spPr>
          <a:xfrm rot="0">
            <a:off x="1028700" y="2859678"/>
            <a:ext cx="13742206" cy="4943475"/>
          </a:xfrm>
          <a:prstGeom prst="rect">
            <a:avLst/>
          </a:prstGeom>
        </p:spPr>
        <p:txBody>
          <a:bodyPr anchor="t" rtlCol="false" tIns="0" lIns="0" bIns="0" rIns="0">
            <a:spAutoFit/>
          </a:bodyPr>
          <a:lstStyle/>
          <a:p>
            <a:pPr>
              <a:lnSpc>
                <a:spcPts val="3900"/>
              </a:lnSpc>
            </a:pPr>
            <a:r>
              <a:rPr lang="en-US" sz="3000">
                <a:solidFill>
                  <a:srgbClr val="3D3D3D"/>
                </a:solidFill>
                <a:latin typeface="Muli Regular Bold"/>
              </a:rPr>
              <a:t>The rural communities of developing countries depend on wild edible plants to meet their food requirements during periods of food shortage.</a:t>
            </a:r>
          </a:p>
          <a:p>
            <a:pPr>
              <a:lnSpc>
                <a:spcPts val="3900"/>
              </a:lnSpc>
            </a:pPr>
          </a:p>
          <a:p>
            <a:pPr>
              <a:lnSpc>
                <a:spcPts val="3900"/>
              </a:lnSpc>
            </a:pPr>
            <a:r>
              <a:rPr lang="en-US" sz="3000">
                <a:solidFill>
                  <a:srgbClr val="3D3D3D"/>
                </a:solidFill>
                <a:latin typeface="Muli Regular Bold"/>
              </a:rPr>
              <a:t> Wild edible plants are mostly serving as supplementary foods in different parts of the world because they are nutritionally rich and can supplement especially vitamins and micro nutrients. </a:t>
            </a:r>
          </a:p>
          <a:p>
            <a:pPr>
              <a:lnSpc>
                <a:spcPts val="3900"/>
              </a:lnSpc>
            </a:pPr>
          </a:p>
          <a:p>
            <a:pPr>
              <a:lnSpc>
                <a:spcPts val="3900"/>
              </a:lnSpc>
            </a:pPr>
            <a:r>
              <a:rPr lang="en-US" sz="3000">
                <a:solidFill>
                  <a:srgbClr val="3D3D3D"/>
                </a:solidFill>
                <a:latin typeface="Muli Regular Bold"/>
              </a:rPr>
              <a:t>The main objective of this project is to build Convolutional neural networks are a deep model to detect and classify the edibility of the wild plant. The model also suggests the effects of non-edible wild plant produce.</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DFDF9"/>
        </a:solidFill>
      </p:bgPr>
    </p:bg>
    <p:spTree>
      <p:nvGrpSpPr>
        <p:cNvPr id="1" name=""/>
        <p:cNvGrpSpPr/>
        <p:nvPr/>
      </p:nvGrpSpPr>
      <p:grpSpPr>
        <a:xfrm>
          <a:off x="0" y="0"/>
          <a:ext cx="0" cy="0"/>
          <a:chOff x="0" y="0"/>
          <a:chExt cx="0" cy="0"/>
        </a:xfrm>
      </p:grpSpPr>
      <p:sp>
        <p:nvSpPr>
          <p:cNvPr name="AutoShape 2" id="2"/>
          <p:cNvSpPr/>
          <p:nvPr/>
        </p:nvSpPr>
        <p:spPr>
          <a:xfrm rot="0">
            <a:off x="0" y="1719295"/>
            <a:ext cx="18288000" cy="8585700"/>
          </a:xfrm>
          <a:prstGeom prst="rect">
            <a:avLst/>
          </a:prstGeom>
          <a:solidFill>
            <a:srgbClr val="FFF6BE"/>
          </a:solidFill>
        </p:spPr>
      </p:sp>
      <p:pic>
        <p:nvPicPr>
          <p:cNvPr name="Picture 3" id="3"/>
          <p:cNvPicPr>
            <a:picLocks noChangeAspect="true"/>
          </p:cNvPicPr>
          <p:nvPr/>
        </p:nvPicPr>
        <p:blipFill>
          <a:blip r:embed="rId2"/>
          <a:srcRect l="0" t="0" r="0" b="0"/>
          <a:stretch>
            <a:fillRect/>
          </a:stretch>
        </p:blipFill>
        <p:spPr>
          <a:xfrm flipH="false" flipV="false" rot="0">
            <a:off x="10123239" y="2821717"/>
            <a:ext cx="7685628" cy="5857077"/>
          </a:xfrm>
          <a:prstGeom prst="rect">
            <a:avLst/>
          </a:prstGeom>
        </p:spPr>
      </p:pic>
      <p:sp>
        <p:nvSpPr>
          <p:cNvPr name="TextBox 4" id="4"/>
          <p:cNvSpPr txBox="true"/>
          <p:nvPr/>
        </p:nvSpPr>
        <p:spPr>
          <a:xfrm rot="0">
            <a:off x="1028700" y="533400"/>
            <a:ext cx="12197011" cy="990600"/>
          </a:xfrm>
          <a:prstGeom prst="rect">
            <a:avLst/>
          </a:prstGeom>
        </p:spPr>
        <p:txBody>
          <a:bodyPr anchor="t" rtlCol="false" tIns="0" lIns="0" bIns="0" rIns="0">
            <a:spAutoFit/>
          </a:bodyPr>
          <a:lstStyle/>
          <a:p>
            <a:pPr>
              <a:lnSpc>
                <a:spcPts val="7800"/>
              </a:lnSpc>
            </a:pPr>
            <a:r>
              <a:rPr lang="en-US" sz="6500">
                <a:solidFill>
                  <a:srgbClr val="3D3D3D"/>
                </a:solidFill>
                <a:latin typeface="Muli Bold Bold"/>
              </a:rPr>
              <a:t>The proposed solution</a:t>
            </a:r>
          </a:p>
        </p:txBody>
      </p:sp>
      <p:sp>
        <p:nvSpPr>
          <p:cNvPr name="TextBox 5" id="5"/>
          <p:cNvSpPr txBox="true"/>
          <p:nvPr/>
        </p:nvSpPr>
        <p:spPr>
          <a:xfrm rot="0">
            <a:off x="1028700" y="2958854"/>
            <a:ext cx="8839553" cy="4556125"/>
          </a:xfrm>
          <a:prstGeom prst="rect">
            <a:avLst/>
          </a:prstGeom>
        </p:spPr>
        <p:txBody>
          <a:bodyPr anchor="t" rtlCol="false" tIns="0" lIns="0" bIns="0" rIns="0">
            <a:spAutoFit/>
          </a:bodyPr>
          <a:lstStyle/>
          <a:p>
            <a:pPr>
              <a:lnSpc>
                <a:spcPts val="4550"/>
              </a:lnSpc>
            </a:pPr>
            <a:r>
              <a:rPr lang="en-US" sz="3500">
                <a:solidFill>
                  <a:srgbClr val="3D3D3D"/>
                </a:solidFill>
                <a:latin typeface="Muli Regular"/>
              </a:rPr>
              <a:t>We created a Flask application where the user selects the image which is to be classified. </a:t>
            </a:r>
          </a:p>
          <a:p>
            <a:pPr>
              <a:lnSpc>
                <a:spcPts val="4550"/>
              </a:lnSpc>
            </a:pPr>
          </a:p>
          <a:p>
            <a:pPr>
              <a:lnSpc>
                <a:spcPts val="4550"/>
              </a:lnSpc>
            </a:pPr>
            <a:r>
              <a:rPr lang="en-US" sz="3500">
                <a:solidFill>
                  <a:srgbClr val="3D3D3D"/>
                </a:solidFill>
                <a:latin typeface="Muli Regular"/>
              </a:rPr>
              <a:t>The image is fed into the model that is trained and the predicted class will be displayed on the webpage using Convolution Neural Networks (CNN).</a:t>
            </a:r>
          </a:p>
        </p:txBody>
      </p:sp>
      <p:pic>
        <p:nvPicPr>
          <p:cNvPr name="Picture 6" id="6"/>
          <p:cNvPicPr>
            <a:picLocks noChangeAspect="true"/>
          </p:cNvPicPr>
          <p:nvPr/>
        </p:nvPicPr>
        <p:blipFill>
          <a:blip r:embed="rId3"/>
          <a:srcRect l="0" t="11973" r="0" b="50908"/>
          <a:stretch>
            <a:fillRect/>
          </a:stretch>
        </p:blipFill>
        <p:spPr>
          <a:xfrm flipH="false" flipV="false" rot="0">
            <a:off x="11327295" y="0"/>
            <a:ext cx="6960705" cy="1719295"/>
          </a:xfrm>
          <a:prstGeom prst="rect">
            <a:avLst/>
          </a:prstGeom>
        </p:spPr>
      </p:pic>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FF2A1"/>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28585" t="0" r="45739" b="0"/>
          <a:stretch>
            <a:fillRect/>
          </a:stretch>
        </p:blipFill>
        <p:spPr>
          <a:xfrm flipH="false" flipV="false" rot="0">
            <a:off x="14327335" y="0"/>
            <a:ext cx="3960665" cy="10287000"/>
          </a:xfrm>
          <a:prstGeom prst="rect">
            <a:avLst/>
          </a:prstGeom>
        </p:spPr>
      </p:pic>
      <p:sp>
        <p:nvSpPr>
          <p:cNvPr name="TextBox 3" id="3"/>
          <p:cNvSpPr txBox="true"/>
          <p:nvPr/>
        </p:nvSpPr>
        <p:spPr>
          <a:xfrm rot="0">
            <a:off x="1028700" y="738162"/>
            <a:ext cx="12257498" cy="1981200"/>
          </a:xfrm>
          <a:prstGeom prst="rect">
            <a:avLst/>
          </a:prstGeom>
        </p:spPr>
        <p:txBody>
          <a:bodyPr anchor="t" rtlCol="false" tIns="0" lIns="0" bIns="0" rIns="0">
            <a:spAutoFit/>
          </a:bodyPr>
          <a:lstStyle/>
          <a:p>
            <a:pPr>
              <a:lnSpc>
                <a:spcPts val="7800"/>
              </a:lnSpc>
            </a:pPr>
            <a:r>
              <a:rPr lang="en-US" sz="6500">
                <a:solidFill>
                  <a:srgbClr val="3D3D3D"/>
                </a:solidFill>
                <a:latin typeface="Muli Bold Bold"/>
              </a:rPr>
              <a:t>Software used to make the model</a:t>
            </a:r>
          </a:p>
        </p:txBody>
      </p:sp>
      <p:sp>
        <p:nvSpPr>
          <p:cNvPr name="TextBox 4" id="4"/>
          <p:cNvSpPr txBox="true"/>
          <p:nvPr/>
        </p:nvSpPr>
        <p:spPr>
          <a:xfrm rot="0">
            <a:off x="1028700" y="3498909"/>
            <a:ext cx="10760482" cy="5438775"/>
          </a:xfrm>
          <a:prstGeom prst="rect">
            <a:avLst/>
          </a:prstGeom>
        </p:spPr>
        <p:txBody>
          <a:bodyPr anchor="t" rtlCol="false" tIns="0" lIns="0" bIns="0" rIns="0">
            <a:spAutoFit/>
          </a:bodyPr>
          <a:lstStyle/>
          <a:p>
            <a:pPr>
              <a:lnSpc>
                <a:spcPts val="3900"/>
              </a:lnSpc>
            </a:pPr>
            <a:r>
              <a:rPr lang="en-US" sz="3000">
                <a:solidFill>
                  <a:srgbClr val="3D3D3D"/>
                </a:solidFill>
                <a:latin typeface="Arimo Bold"/>
              </a:rPr>
              <a:t>*Jupyter Notebook</a:t>
            </a:r>
          </a:p>
          <a:p>
            <a:pPr>
              <a:lnSpc>
                <a:spcPts val="3900"/>
              </a:lnSpc>
            </a:pPr>
            <a:r>
              <a:rPr lang="en-US" sz="3000">
                <a:solidFill>
                  <a:srgbClr val="3D3D3D"/>
                </a:solidFill>
                <a:latin typeface="Muli Regular Bold"/>
              </a:rPr>
              <a:t>*</a:t>
            </a:r>
            <a:r>
              <a:rPr lang="en-US" sz="3000">
                <a:solidFill>
                  <a:srgbClr val="3D3D3D"/>
                </a:solidFill>
                <a:latin typeface="Arimo Bold"/>
              </a:rPr>
              <a:t>Microsoft Visual Studio Code - Python Error Auditing only</a:t>
            </a:r>
          </a:p>
          <a:p>
            <a:pPr>
              <a:lnSpc>
                <a:spcPts val="3900"/>
              </a:lnSpc>
            </a:pPr>
          </a:p>
          <a:p>
            <a:pPr>
              <a:lnSpc>
                <a:spcPts val="3900"/>
              </a:lnSpc>
            </a:pPr>
            <a:r>
              <a:rPr lang="en-US" sz="3000">
                <a:solidFill>
                  <a:srgbClr val="3D3D3D"/>
                </a:solidFill>
                <a:latin typeface="Arimo Bold"/>
              </a:rPr>
              <a:t>* Numpy</a:t>
            </a:r>
          </a:p>
          <a:p>
            <a:pPr>
              <a:lnSpc>
                <a:spcPts val="3900"/>
              </a:lnSpc>
            </a:pPr>
            <a:r>
              <a:rPr lang="en-US" sz="3000">
                <a:solidFill>
                  <a:srgbClr val="3D3D3D"/>
                </a:solidFill>
                <a:latin typeface="Arimo Bold"/>
              </a:rPr>
              <a:t>* Tensorflow</a:t>
            </a:r>
          </a:p>
          <a:p>
            <a:pPr>
              <a:lnSpc>
                <a:spcPts val="3900"/>
              </a:lnSpc>
            </a:pPr>
            <a:r>
              <a:rPr lang="en-US" sz="3000">
                <a:solidFill>
                  <a:srgbClr val="3D3D3D"/>
                </a:solidFill>
                <a:latin typeface="Arimo Bold"/>
              </a:rPr>
              <a:t>* Keras</a:t>
            </a:r>
          </a:p>
          <a:p>
            <a:pPr>
              <a:lnSpc>
                <a:spcPts val="3900"/>
              </a:lnSpc>
            </a:pPr>
          </a:p>
          <a:p>
            <a:pPr>
              <a:lnSpc>
                <a:spcPts val="3900"/>
              </a:lnSpc>
            </a:pPr>
            <a:r>
              <a:rPr lang="en-US" sz="3000">
                <a:solidFill>
                  <a:srgbClr val="3D3D3D"/>
                </a:solidFill>
                <a:latin typeface="Arimo Bold"/>
              </a:rPr>
              <a:t>* HTML CSS</a:t>
            </a:r>
          </a:p>
          <a:p>
            <a:pPr>
              <a:lnSpc>
                <a:spcPts val="3900"/>
              </a:lnSpc>
            </a:pPr>
            <a:r>
              <a:rPr lang="en-US" sz="3000">
                <a:solidFill>
                  <a:srgbClr val="3D3D3D"/>
                </a:solidFill>
                <a:latin typeface="Arimo Bold"/>
              </a:rPr>
              <a:t>* Javascript</a:t>
            </a:r>
          </a:p>
          <a:p>
            <a:pPr>
              <a:lnSpc>
                <a:spcPts val="3900"/>
              </a:lnSpc>
            </a:pPr>
            <a:r>
              <a:rPr lang="en-US" sz="3000">
                <a:solidFill>
                  <a:srgbClr val="3D3D3D"/>
                </a:solidFill>
                <a:latin typeface="Arimo Bold"/>
              </a:rPr>
              <a:t>* Python Libraries</a:t>
            </a:r>
          </a:p>
          <a:p>
            <a:pPr>
              <a:lnSpc>
                <a:spcPts val="3900"/>
              </a:lnSpc>
            </a:pPr>
            <a:r>
              <a:rPr lang="en-US" sz="3000">
                <a:solidFill>
                  <a:srgbClr val="3D3D3D"/>
                </a:solidFill>
                <a:latin typeface="Arimo Bold"/>
              </a:rPr>
              <a:t>* FLask</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FF6BE"/>
        </a:solidFill>
      </p:bgPr>
    </p:bg>
    <p:spTree>
      <p:nvGrpSpPr>
        <p:cNvPr id="1" name=""/>
        <p:cNvGrpSpPr/>
        <p:nvPr/>
      </p:nvGrpSpPr>
      <p:grpSpPr>
        <a:xfrm>
          <a:off x="0" y="0"/>
          <a:ext cx="0" cy="0"/>
          <a:chOff x="0" y="0"/>
          <a:chExt cx="0" cy="0"/>
        </a:xfrm>
      </p:grpSpPr>
      <p:grpSp>
        <p:nvGrpSpPr>
          <p:cNvPr name="Group 2" id="2"/>
          <p:cNvGrpSpPr/>
          <p:nvPr/>
        </p:nvGrpSpPr>
        <p:grpSpPr>
          <a:xfrm rot="0">
            <a:off x="1552521" y="7348128"/>
            <a:ext cx="2457578" cy="826534"/>
            <a:chOff x="0" y="0"/>
            <a:chExt cx="3276771" cy="1102045"/>
          </a:xfrm>
        </p:grpSpPr>
        <p:sp>
          <p:nvSpPr>
            <p:cNvPr name="AutoShape 3" id="3"/>
            <p:cNvSpPr/>
            <p:nvPr/>
          </p:nvSpPr>
          <p:spPr>
            <a:xfrm rot="0">
              <a:off x="0" y="0"/>
              <a:ext cx="3276771" cy="1102045"/>
            </a:xfrm>
            <a:prstGeom prst="rect">
              <a:avLst/>
            </a:prstGeom>
            <a:solidFill>
              <a:srgbClr val="FFF2A1"/>
            </a:solidFill>
          </p:spPr>
        </p:sp>
        <p:sp>
          <p:nvSpPr>
            <p:cNvPr name="TextBox 4" id="4"/>
            <p:cNvSpPr txBox="true"/>
            <p:nvPr/>
          </p:nvSpPr>
          <p:spPr>
            <a:xfrm rot="0">
              <a:off x="240997" y="217647"/>
              <a:ext cx="2794777" cy="638175"/>
            </a:xfrm>
            <a:prstGeom prst="rect">
              <a:avLst/>
            </a:prstGeom>
          </p:spPr>
          <p:txBody>
            <a:bodyPr anchor="t" rtlCol="false" tIns="0" lIns="0" bIns="0" rIns="0">
              <a:spAutoFit/>
            </a:bodyPr>
            <a:lstStyle/>
            <a:p>
              <a:pPr algn="ctr">
                <a:lnSpc>
                  <a:spcPts val="3900"/>
                </a:lnSpc>
              </a:pPr>
              <a:r>
                <a:rPr lang="en-US" sz="3000">
                  <a:solidFill>
                    <a:srgbClr val="3D3D3D"/>
                  </a:solidFill>
                  <a:latin typeface="Muli Bold Bold"/>
                </a:rPr>
                <a:t>Stage 3</a:t>
              </a:r>
            </a:p>
          </p:txBody>
        </p:sp>
      </p:grpSp>
      <p:grpSp>
        <p:nvGrpSpPr>
          <p:cNvPr name="Group 5" id="5"/>
          <p:cNvGrpSpPr/>
          <p:nvPr/>
        </p:nvGrpSpPr>
        <p:grpSpPr>
          <a:xfrm rot="0">
            <a:off x="1552521" y="5143500"/>
            <a:ext cx="2457578" cy="826534"/>
            <a:chOff x="0" y="0"/>
            <a:chExt cx="3276771" cy="1102045"/>
          </a:xfrm>
        </p:grpSpPr>
        <p:sp>
          <p:nvSpPr>
            <p:cNvPr name="AutoShape 6" id="6"/>
            <p:cNvSpPr/>
            <p:nvPr/>
          </p:nvSpPr>
          <p:spPr>
            <a:xfrm rot="0">
              <a:off x="0" y="0"/>
              <a:ext cx="3276771" cy="1102045"/>
            </a:xfrm>
            <a:prstGeom prst="rect">
              <a:avLst/>
            </a:prstGeom>
            <a:solidFill>
              <a:srgbClr val="FFF2A1"/>
            </a:solidFill>
          </p:spPr>
        </p:sp>
        <p:sp>
          <p:nvSpPr>
            <p:cNvPr name="TextBox 7" id="7"/>
            <p:cNvSpPr txBox="true"/>
            <p:nvPr/>
          </p:nvSpPr>
          <p:spPr>
            <a:xfrm rot="0">
              <a:off x="240997" y="217647"/>
              <a:ext cx="2794777" cy="638175"/>
            </a:xfrm>
            <a:prstGeom prst="rect">
              <a:avLst/>
            </a:prstGeom>
          </p:spPr>
          <p:txBody>
            <a:bodyPr anchor="t" rtlCol="false" tIns="0" lIns="0" bIns="0" rIns="0">
              <a:spAutoFit/>
            </a:bodyPr>
            <a:lstStyle/>
            <a:p>
              <a:pPr algn="ctr">
                <a:lnSpc>
                  <a:spcPts val="3900"/>
                </a:lnSpc>
              </a:pPr>
              <a:r>
                <a:rPr lang="en-US" sz="3000">
                  <a:solidFill>
                    <a:srgbClr val="3D3D3D"/>
                  </a:solidFill>
                  <a:latin typeface="Muli Bold Bold"/>
                </a:rPr>
                <a:t>Stage 2</a:t>
              </a:r>
            </a:p>
          </p:txBody>
        </p:sp>
      </p:grpSp>
      <p:grpSp>
        <p:nvGrpSpPr>
          <p:cNvPr name="Group 8" id="8"/>
          <p:cNvGrpSpPr/>
          <p:nvPr/>
        </p:nvGrpSpPr>
        <p:grpSpPr>
          <a:xfrm rot="0">
            <a:off x="1552521" y="3099875"/>
            <a:ext cx="2457578" cy="826534"/>
            <a:chOff x="0" y="0"/>
            <a:chExt cx="3276771" cy="1102045"/>
          </a:xfrm>
        </p:grpSpPr>
        <p:sp>
          <p:nvSpPr>
            <p:cNvPr name="AutoShape 9" id="9"/>
            <p:cNvSpPr/>
            <p:nvPr/>
          </p:nvSpPr>
          <p:spPr>
            <a:xfrm rot="0">
              <a:off x="0" y="0"/>
              <a:ext cx="3276771" cy="1102045"/>
            </a:xfrm>
            <a:prstGeom prst="rect">
              <a:avLst/>
            </a:prstGeom>
            <a:solidFill>
              <a:srgbClr val="FFF2A1"/>
            </a:solidFill>
          </p:spPr>
        </p:sp>
        <p:sp>
          <p:nvSpPr>
            <p:cNvPr name="TextBox 10" id="10"/>
            <p:cNvSpPr txBox="true"/>
            <p:nvPr/>
          </p:nvSpPr>
          <p:spPr>
            <a:xfrm rot="0">
              <a:off x="240997" y="217647"/>
              <a:ext cx="2794777" cy="638175"/>
            </a:xfrm>
            <a:prstGeom prst="rect">
              <a:avLst/>
            </a:prstGeom>
          </p:spPr>
          <p:txBody>
            <a:bodyPr anchor="t" rtlCol="false" tIns="0" lIns="0" bIns="0" rIns="0">
              <a:spAutoFit/>
            </a:bodyPr>
            <a:lstStyle/>
            <a:p>
              <a:pPr algn="ctr">
                <a:lnSpc>
                  <a:spcPts val="3900"/>
                </a:lnSpc>
              </a:pPr>
              <a:r>
                <a:rPr lang="en-US" sz="3000">
                  <a:solidFill>
                    <a:srgbClr val="3D3D3D"/>
                  </a:solidFill>
                  <a:latin typeface="Muli Bold Bold"/>
                </a:rPr>
                <a:t>Stage 1</a:t>
              </a:r>
            </a:p>
          </p:txBody>
        </p:sp>
      </p:grpSp>
      <p:pic>
        <p:nvPicPr>
          <p:cNvPr name="Picture 11" id="11"/>
          <p:cNvPicPr>
            <a:picLocks noChangeAspect="true"/>
          </p:cNvPicPr>
          <p:nvPr/>
        </p:nvPicPr>
        <p:blipFill>
          <a:blip r:embed="rId2"/>
          <a:srcRect l="20758" t="0" r="20758" b="0"/>
          <a:stretch>
            <a:fillRect/>
          </a:stretch>
        </p:blipFill>
        <p:spPr>
          <a:xfrm flipH="false" flipV="false" rot="0">
            <a:off x="13781763" y="0"/>
            <a:ext cx="4506237" cy="10287000"/>
          </a:xfrm>
          <a:prstGeom prst="rect">
            <a:avLst/>
          </a:prstGeom>
        </p:spPr>
      </p:pic>
      <p:sp>
        <p:nvSpPr>
          <p:cNvPr name="TextBox 12" id="12"/>
          <p:cNvSpPr txBox="true"/>
          <p:nvPr/>
        </p:nvSpPr>
        <p:spPr>
          <a:xfrm rot="0">
            <a:off x="5316235" y="3201873"/>
            <a:ext cx="7436828" cy="981075"/>
          </a:xfrm>
          <a:prstGeom prst="rect">
            <a:avLst/>
          </a:prstGeom>
        </p:spPr>
        <p:txBody>
          <a:bodyPr anchor="t" rtlCol="false" tIns="0" lIns="0" bIns="0" rIns="0">
            <a:spAutoFit/>
          </a:bodyPr>
          <a:lstStyle/>
          <a:p>
            <a:pPr>
              <a:lnSpc>
                <a:spcPts val="3900"/>
              </a:lnSpc>
            </a:pPr>
            <a:r>
              <a:rPr lang="en-US" sz="3000">
                <a:solidFill>
                  <a:srgbClr val="3D3D3D"/>
                </a:solidFill>
                <a:latin typeface="Muli Regular"/>
              </a:rPr>
              <a:t>User interacts with User interface to upload image</a:t>
            </a:r>
          </a:p>
        </p:txBody>
      </p:sp>
      <p:sp>
        <p:nvSpPr>
          <p:cNvPr name="TextBox 13" id="13"/>
          <p:cNvSpPr txBox="true"/>
          <p:nvPr/>
        </p:nvSpPr>
        <p:spPr>
          <a:xfrm rot="0">
            <a:off x="1552521" y="826497"/>
            <a:ext cx="6221292" cy="990600"/>
          </a:xfrm>
          <a:prstGeom prst="rect">
            <a:avLst/>
          </a:prstGeom>
        </p:spPr>
        <p:txBody>
          <a:bodyPr anchor="t" rtlCol="false" tIns="0" lIns="0" bIns="0" rIns="0">
            <a:spAutoFit/>
          </a:bodyPr>
          <a:lstStyle/>
          <a:p>
            <a:pPr algn="ctr">
              <a:lnSpc>
                <a:spcPts val="7800"/>
              </a:lnSpc>
            </a:pPr>
            <a:r>
              <a:rPr lang="en-US" sz="6500">
                <a:solidFill>
                  <a:srgbClr val="3D3D3D"/>
                </a:solidFill>
                <a:latin typeface="Muli Bold Bold"/>
              </a:rPr>
              <a:t>Methodology</a:t>
            </a:r>
          </a:p>
        </p:txBody>
      </p:sp>
      <p:sp>
        <p:nvSpPr>
          <p:cNvPr name="TextBox 14" id="14"/>
          <p:cNvSpPr txBox="true"/>
          <p:nvPr/>
        </p:nvSpPr>
        <p:spPr>
          <a:xfrm rot="0">
            <a:off x="5316235" y="5114925"/>
            <a:ext cx="7436828" cy="981075"/>
          </a:xfrm>
          <a:prstGeom prst="rect">
            <a:avLst/>
          </a:prstGeom>
        </p:spPr>
        <p:txBody>
          <a:bodyPr anchor="t" rtlCol="false" tIns="0" lIns="0" bIns="0" rIns="0">
            <a:spAutoFit/>
          </a:bodyPr>
          <a:lstStyle/>
          <a:p>
            <a:pPr>
              <a:lnSpc>
                <a:spcPts val="3900"/>
              </a:lnSpc>
            </a:pPr>
            <a:r>
              <a:rPr lang="en-US" sz="3000">
                <a:solidFill>
                  <a:srgbClr val="3D3D3D"/>
                </a:solidFill>
                <a:latin typeface="Muli Regular"/>
              </a:rPr>
              <a:t>Uploaded image is analyzed by the model which is integrated</a:t>
            </a:r>
          </a:p>
        </p:txBody>
      </p:sp>
      <p:sp>
        <p:nvSpPr>
          <p:cNvPr name="TextBox 15" id="15"/>
          <p:cNvSpPr txBox="true"/>
          <p:nvPr/>
        </p:nvSpPr>
        <p:spPr>
          <a:xfrm rot="0">
            <a:off x="5425586" y="7319553"/>
            <a:ext cx="7436828" cy="1476375"/>
          </a:xfrm>
          <a:prstGeom prst="rect">
            <a:avLst/>
          </a:prstGeom>
        </p:spPr>
        <p:txBody>
          <a:bodyPr anchor="t" rtlCol="false" tIns="0" lIns="0" bIns="0" rIns="0">
            <a:spAutoFit/>
          </a:bodyPr>
          <a:lstStyle/>
          <a:p>
            <a:pPr>
              <a:lnSpc>
                <a:spcPts val="3900"/>
              </a:lnSpc>
            </a:pPr>
            <a:r>
              <a:rPr lang="en-US" sz="3000">
                <a:solidFill>
                  <a:srgbClr val="3D3D3D"/>
                </a:solidFill>
                <a:latin typeface="Muli Regular"/>
              </a:rPr>
              <a:t>Once model analyses the uploaded image, the prediction is showcased on the UI</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FF6BE"/>
        </a:solidFill>
      </p:bgPr>
    </p:bg>
    <p:spTree>
      <p:nvGrpSpPr>
        <p:cNvPr id="1" name=""/>
        <p:cNvGrpSpPr/>
        <p:nvPr/>
      </p:nvGrpSpPr>
      <p:grpSpPr>
        <a:xfrm>
          <a:off x="0" y="0"/>
          <a:ext cx="0" cy="0"/>
          <a:chOff x="0" y="0"/>
          <a:chExt cx="0" cy="0"/>
        </a:xfrm>
      </p:grpSpPr>
      <p:sp>
        <p:nvSpPr>
          <p:cNvPr name="AutoShape 2" id="2"/>
          <p:cNvSpPr/>
          <p:nvPr/>
        </p:nvSpPr>
        <p:spPr>
          <a:xfrm rot="0">
            <a:off x="16047289" y="0"/>
            <a:ext cx="2240711" cy="10287000"/>
          </a:xfrm>
          <a:prstGeom prst="rect">
            <a:avLst/>
          </a:prstGeom>
          <a:solidFill>
            <a:srgbClr val="FFF2A1"/>
          </a:solidFill>
        </p:spPr>
      </p:sp>
      <p:pic>
        <p:nvPicPr>
          <p:cNvPr name="Picture 3" id="3"/>
          <p:cNvPicPr>
            <a:picLocks noChangeAspect="true"/>
          </p:cNvPicPr>
          <p:nvPr/>
        </p:nvPicPr>
        <p:blipFill>
          <a:blip r:embed="rId2"/>
          <a:srcRect l="69163" t="2159" r="13449" b="0"/>
          <a:stretch>
            <a:fillRect/>
          </a:stretch>
        </p:blipFill>
        <p:spPr>
          <a:xfrm flipH="false" flipV="false" rot="0">
            <a:off x="15048936" y="0"/>
            <a:ext cx="3239064" cy="10287000"/>
          </a:xfrm>
          <a:prstGeom prst="rect">
            <a:avLst/>
          </a:prstGeom>
        </p:spPr>
      </p:pic>
      <p:sp>
        <p:nvSpPr>
          <p:cNvPr name="TextBox 4" id="4"/>
          <p:cNvSpPr txBox="true"/>
          <p:nvPr/>
        </p:nvSpPr>
        <p:spPr>
          <a:xfrm rot="0">
            <a:off x="1028700" y="479425"/>
            <a:ext cx="14020236" cy="1041400"/>
          </a:xfrm>
          <a:prstGeom prst="rect">
            <a:avLst/>
          </a:prstGeom>
        </p:spPr>
        <p:txBody>
          <a:bodyPr anchor="t" rtlCol="false" tIns="0" lIns="0" bIns="0" rIns="0">
            <a:spAutoFit/>
          </a:bodyPr>
          <a:lstStyle/>
          <a:p>
            <a:pPr algn="l">
              <a:lnSpc>
                <a:spcPts val="8450"/>
              </a:lnSpc>
            </a:pPr>
            <a:r>
              <a:rPr lang="en-US" sz="6500">
                <a:solidFill>
                  <a:srgbClr val="3D3D3D"/>
                </a:solidFill>
                <a:latin typeface="Muli Bold Bold"/>
              </a:rPr>
              <a:t>Work done to make the model</a:t>
            </a:r>
          </a:p>
        </p:txBody>
      </p:sp>
      <p:sp>
        <p:nvSpPr>
          <p:cNvPr name="TextBox 5" id="5"/>
          <p:cNvSpPr txBox="true"/>
          <p:nvPr/>
        </p:nvSpPr>
        <p:spPr>
          <a:xfrm rot="0">
            <a:off x="1028700" y="2347767"/>
            <a:ext cx="13742206" cy="6523355"/>
          </a:xfrm>
          <a:prstGeom prst="rect">
            <a:avLst/>
          </a:prstGeom>
        </p:spPr>
        <p:txBody>
          <a:bodyPr anchor="t" rtlCol="false" tIns="0" lIns="0" bIns="0" rIns="0">
            <a:spAutoFit/>
          </a:bodyPr>
          <a:lstStyle/>
          <a:p>
            <a:pPr>
              <a:lnSpc>
                <a:spcPts val="4029"/>
              </a:lnSpc>
            </a:pPr>
            <a:r>
              <a:rPr lang="en-US" sz="3099">
                <a:solidFill>
                  <a:srgbClr val="3D3D3D"/>
                </a:solidFill>
                <a:latin typeface="Muli Regular Bold"/>
              </a:rPr>
              <a:t>Data Collection:</a:t>
            </a:r>
            <a:r>
              <a:rPr lang="en-US" sz="3099">
                <a:solidFill>
                  <a:srgbClr val="3D3D3D"/>
                </a:solidFill>
                <a:latin typeface="Muli Regular"/>
              </a:rPr>
              <a:t> </a:t>
            </a:r>
          </a:p>
          <a:p>
            <a:pPr>
              <a:lnSpc>
                <a:spcPts val="4029"/>
              </a:lnSpc>
            </a:pPr>
            <a:r>
              <a:rPr lang="en-US" sz="3099">
                <a:solidFill>
                  <a:srgbClr val="3D3D3D"/>
                </a:solidFill>
                <a:latin typeface="Muli Regular"/>
              </a:rPr>
              <a:t>We collected the given dataset from Project Workspace. </a:t>
            </a:r>
          </a:p>
          <a:p>
            <a:pPr>
              <a:lnSpc>
                <a:spcPts val="3900"/>
              </a:lnSpc>
            </a:pPr>
          </a:p>
          <a:p>
            <a:pPr>
              <a:lnSpc>
                <a:spcPts val="4029"/>
              </a:lnSpc>
            </a:pPr>
            <a:r>
              <a:rPr lang="en-US" sz="3099">
                <a:solidFill>
                  <a:srgbClr val="3D3D3D"/>
                </a:solidFill>
                <a:latin typeface="Muli Regular Bold"/>
              </a:rPr>
              <a:t>Data Preprocessing:</a:t>
            </a:r>
            <a:r>
              <a:rPr lang="en-US" sz="3099">
                <a:solidFill>
                  <a:srgbClr val="3D3D3D"/>
                </a:solidFill>
                <a:latin typeface="Muli Regular"/>
              </a:rPr>
              <a:t> </a:t>
            </a:r>
          </a:p>
          <a:p>
            <a:pPr>
              <a:lnSpc>
                <a:spcPts val="4029"/>
              </a:lnSpc>
            </a:pPr>
            <a:r>
              <a:rPr lang="en-US" sz="3099">
                <a:solidFill>
                  <a:srgbClr val="3D3D3D"/>
                </a:solidFill>
                <a:latin typeface="Muli Regular"/>
              </a:rPr>
              <a:t>It was done by using the ImageDataGenerator library.</a:t>
            </a:r>
          </a:p>
          <a:p>
            <a:pPr>
              <a:lnSpc>
                <a:spcPts val="3900"/>
              </a:lnSpc>
            </a:pPr>
          </a:p>
          <a:p>
            <a:pPr>
              <a:lnSpc>
                <a:spcPts val="4029"/>
              </a:lnSpc>
            </a:pPr>
            <a:r>
              <a:rPr lang="en-US" sz="3099">
                <a:solidFill>
                  <a:srgbClr val="3D3D3D"/>
                </a:solidFill>
                <a:latin typeface="Muli Regular Bold"/>
              </a:rPr>
              <a:t>Model Building:</a:t>
            </a:r>
          </a:p>
          <a:p>
            <a:pPr>
              <a:lnSpc>
                <a:spcPts val="4029"/>
              </a:lnSpc>
            </a:pPr>
            <a:r>
              <a:rPr lang="en-US" sz="3099">
                <a:solidFill>
                  <a:srgbClr val="3D3D3D"/>
                </a:solidFill>
                <a:latin typeface="Muli Regular"/>
              </a:rPr>
              <a:t>We built the model using required libraries and worked on the accuracy to give correct predictions.</a:t>
            </a:r>
          </a:p>
          <a:p>
            <a:pPr>
              <a:lnSpc>
                <a:spcPts val="3900"/>
              </a:lnSpc>
            </a:pPr>
          </a:p>
          <a:p>
            <a:pPr>
              <a:lnSpc>
                <a:spcPts val="4029"/>
              </a:lnSpc>
            </a:pPr>
            <a:r>
              <a:rPr lang="en-US" sz="3099">
                <a:solidFill>
                  <a:srgbClr val="3D3D3D"/>
                </a:solidFill>
                <a:latin typeface="Muli Regular Bold"/>
              </a:rPr>
              <a:t>Application Building:</a:t>
            </a:r>
            <a:r>
              <a:rPr lang="en-US" sz="3099">
                <a:solidFill>
                  <a:srgbClr val="3D3D3D"/>
                </a:solidFill>
                <a:latin typeface="Muli Regular"/>
              </a:rPr>
              <a:t> </a:t>
            </a:r>
          </a:p>
          <a:p>
            <a:pPr>
              <a:lnSpc>
                <a:spcPts val="4029"/>
              </a:lnSpc>
            </a:pPr>
            <a:r>
              <a:rPr lang="en-US" sz="3099">
                <a:solidFill>
                  <a:srgbClr val="3D3D3D"/>
                </a:solidFill>
                <a:latin typeface="Muli Regular"/>
              </a:rPr>
              <a:t> We built the application using HTML, CSS and Javascript. Flask was used as the server to launch the application. </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FF6BE"/>
        </a:solidFill>
      </p:bgPr>
    </p:bg>
    <p:spTree>
      <p:nvGrpSpPr>
        <p:cNvPr id="1" name=""/>
        <p:cNvGrpSpPr/>
        <p:nvPr/>
      </p:nvGrpSpPr>
      <p:grpSpPr>
        <a:xfrm>
          <a:off x="0" y="0"/>
          <a:ext cx="0" cy="0"/>
          <a:chOff x="0" y="0"/>
          <a:chExt cx="0" cy="0"/>
        </a:xfrm>
      </p:grpSpPr>
      <p:sp>
        <p:nvSpPr>
          <p:cNvPr name="AutoShape 2" id="2"/>
          <p:cNvSpPr/>
          <p:nvPr/>
        </p:nvSpPr>
        <p:spPr>
          <a:xfrm rot="0">
            <a:off x="16047289" y="0"/>
            <a:ext cx="2240711" cy="10287000"/>
          </a:xfrm>
          <a:prstGeom prst="rect">
            <a:avLst/>
          </a:prstGeom>
          <a:solidFill>
            <a:srgbClr val="FFF2A1"/>
          </a:solidFill>
        </p:spPr>
      </p:sp>
      <p:pic>
        <p:nvPicPr>
          <p:cNvPr name="Picture 3" id="3"/>
          <p:cNvPicPr>
            <a:picLocks noChangeAspect="true"/>
          </p:cNvPicPr>
          <p:nvPr/>
        </p:nvPicPr>
        <p:blipFill>
          <a:blip r:embed="rId2"/>
          <a:srcRect l="69163" t="2159" r="13449" b="0"/>
          <a:stretch>
            <a:fillRect/>
          </a:stretch>
        </p:blipFill>
        <p:spPr>
          <a:xfrm flipH="false" flipV="false" rot="0">
            <a:off x="15048936" y="0"/>
            <a:ext cx="3239064" cy="10287000"/>
          </a:xfrm>
          <a:prstGeom prst="rect">
            <a:avLst/>
          </a:prstGeom>
        </p:spPr>
      </p:pic>
      <p:pic>
        <p:nvPicPr>
          <p:cNvPr name="Picture 4" id="4"/>
          <p:cNvPicPr>
            <a:picLocks noChangeAspect="true"/>
          </p:cNvPicPr>
          <p:nvPr/>
        </p:nvPicPr>
        <p:blipFill>
          <a:blip r:embed="rId3"/>
          <a:srcRect l="0" t="7693" r="2786" b="5922"/>
          <a:stretch>
            <a:fillRect/>
          </a:stretch>
        </p:blipFill>
        <p:spPr>
          <a:xfrm flipH="false" flipV="false" rot="0">
            <a:off x="1028700" y="2464310"/>
            <a:ext cx="12617483" cy="6303575"/>
          </a:xfrm>
          <a:prstGeom prst="rect">
            <a:avLst/>
          </a:prstGeom>
        </p:spPr>
      </p:pic>
      <p:sp>
        <p:nvSpPr>
          <p:cNvPr name="TextBox 5" id="5"/>
          <p:cNvSpPr txBox="true"/>
          <p:nvPr/>
        </p:nvSpPr>
        <p:spPr>
          <a:xfrm rot="0">
            <a:off x="1028700" y="479425"/>
            <a:ext cx="14020236" cy="1041400"/>
          </a:xfrm>
          <a:prstGeom prst="rect">
            <a:avLst/>
          </a:prstGeom>
        </p:spPr>
        <p:txBody>
          <a:bodyPr anchor="t" rtlCol="false" tIns="0" lIns="0" bIns="0" rIns="0">
            <a:spAutoFit/>
          </a:bodyPr>
          <a:lstStyle/>
          <a:p>
            <a:pPr algn="l">
              <a:lnSpc>
                <a:spcPts val="8450"/>
              </a:lnSpc>
            </a:pPr>
            <a:r>
              <a:rPr lang="en-US" sz="6500">
                <a:solidFill>
                  <a:srgbClr val="3D3D3D"/>
                </a:solidFill>
                <a:latin typeface="Muli Bold Bold"/>
              </a:rPr>
              <a:t>Output and Flask representation</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DFDF9"/>
        </a:solidFill>
      </p:bgPr>
    </p:bg>
    <p:spTree>
      <p:nvGrpSpPr>
        <p:cNvPr id="1" name=""/>
        <p:cNvGrpSpPr/>
        <p:nvPr/>
      </p:nvGrpSpPr>
      <p:grpSpPr>
        <a:xfrm>
          <a:off x="0" y="0"/>
          <a:ext cx="0" cy="0"/>
          <a:chOff x="0" y="0"/>
          <a:chExt cx="0" cy="0"/>
        </a:xfrm>
      </p:grpSpPr>
      <p:sp>
        <p:nvSpPr>
          <p:cNvPr name="AutoShape 2" id="2"/>
          <p:cNvSpPr/>
          <p:nvPr/>
        </p:nvSpPr>
        <p:spPr>
          <a:xfrm rot="0">
            <a:off x="0" y="1719295"/>
            <a:ext cx="18288000" cy="8585700"/>
          </a:xfrm>
          <a:prstGeom prst="rect">
            <a:avLst/>
          </a:prstGeom>
          <a:solidFill>
            <a:srgbClr val="FFF6BE"/>
          </a:solidFill>
        </p:spPr>
      </p:sp>
      <p:pic>
        <p:nvPicPr>
          <p:cNvPr name="Picture 3" id="3"/>
          <p:cNvPicPr>
            <a:picLocks noChangeAspect="true"/>
          </p:cNvPicPr>
          <p:nvPr/>
        </p:nvPicPr>
        <p:blipFill>
          <a:blip r:embed="rId2"/>
          <a:srcRect l="0" t="6056" r="0" b="40620"/>
          <a:stretch>
            <a:fillRect/>
          </a:stretch>
        </p:blipFill>
        <p:spPr>
          <a:xfrm flipH="false" flipV="false" rot="0">
            <a:off x="9630799" y="0"/>
            <a:ext cx="4230964" cy="1719295"/>
          </a:xfrm>
          <a:prstGeom prst="rect">
            <a:avLst/>
          </a:prstGeom>
        </p:spPr>
      </p:pic>
      <p:pic>
        <p:nvPicPr>
          <p:cNvPr name="Picture 4" id="4"/>
          <p:cNvPicPr>
            <a:picLocks noChangeAspect="true"/>
          </p:cNvPicPr>
          <p:nvPr/>
        </p:nvPicPr>
        <p:blipFill>
          <a:blip r:embed="rId3"/>
          <a:srcRect l="0" t="1882" r="0" b="40817"/>
          <a:stretch>
            <a:fillRect/>
          </a:stretch>
        </p:blipFill>
        <p:spPr>
          <a:xfrm flipH="false" flipV="false" rot="0">
            <a:off x="13779007" y="0"/>
            <a:ext cx="4508993" cy="1719295"/>
          </a:xfrm>
          <a:prstGeom prst="rect">
            <a:avLst/>
          </a:prstGeom>
        </p:spPr>
      </p:pic>
      <p:sp>
        <p:nvSpPr>
          <p:cNvPr name="TextBox 5" id="5"/>
          <p:cNvSpPr txBox="true"/>
          <p:nvPr/>
        </p:nvSpPr>
        <p:spPr>
          <a:xfrm rot="0">
            <a:off x="1028700" y="2958854"/>
            <a:ext cx="12833063" cy="3984625"/>
          </a:xfrm>
          <a:prstGeom prst="rect">
            <a:avLst/>
          </a:prstGeom>
        </p:spPr>
        <p:txBody>
          <a:bodyPr anchor="t" rtlCol="false" tIns="0" lIns="0" bIns="0" rIns="0">
            <a:spAutoFit/>
          </a:bodyPr>
          <a:lstStyle/>
          <a:p>
            <a:pPr>
              <a:lnSpc>
                <a:spcPts val="4550"/>
              </a:lnSpc>
            </a:pPr>
            <a:r>
              <a:rPr lang="en-US" sz="3500">
                <a:solidFill>
                  <a:srgbClr val="3D3D3D"/>
                </a:solidFill>
                <a:latin typeface="Muli Regular"/>
              </a:rPr>
              <a:t>The project works sufficiently well in predicting the edibility of an image of a wild plant uploaded to it. The use of Convolutional neural networks greatly helps the use case as predicted. The website created is intuitive to use, simple to understand and fast in its response. It provides ample knowledge of the plant picture uploaded to it.</a:t>
            </a:r>
          </a:p>
          <a:p>
            <a:pPr>
              <a:lnSpc>
                <a:spcPts val="4550"/>
              </a:lnSpc>
            </a:pPr>
          </a:p>
        </p:txBody>
      </p:sp>
      <p:pic>
        <p:nvPicPr>
          <p:cNvPr name="Picture 6" id="6"/>
          <p:cNvPicPr>
            <a:picLocks noChangeAspect="true"/>
          </p:cNvPicPr>
          <p:nvPr/>
        </p:nvPicPr>
        <p:blipFill>
          <a:blip r:embed="rId4"/>
          <a:srcRect l="0" t="1971" r="0" b="0"/>
          <a:stretch>
            <a:fillRect/>
          </a:stretch>
        </p:blipFill>
        <p:spPr>
          <a:xfrm flipH="false" flipV="false" rot="0">
            <a:off x="13779007" y="3732712"/>
            <a:ext cx="4222077" cy="5525588"/>
          </a:xfrm>
          <a:prstGeom prst="rect">
            <a:avLst/>
          </a:prstGeom>
        </p:spPr>
      </p:pic>
      <p:sp>
        <p:nvSpPr>
          <p:cNvPr name="TextBox 7" id="7"/>
          <p:cNvSpPr txBox="true"/>
          <p:nvPr/>
        </p:nvSpPr>
        <p:spPr>
          <a:xfrm rot="0">
            <a:off x="1028700" y="533400"/>
            <a:ext cx="4715499" cy="990600"/>
          </a:xfrm>
          <a:prstGeom prst="rect">
            <a:avLst/>
          </a:prstGeom>
        </p:spPr>
        <p:txBody>
          <a:bodyPr anchor="t" rtlCol="false" tIns="0" lIns="0" bIns="0" rIns="0">
            <a:spAutoFit/>
          </a:bodyPr>
          <a:lstStyle/>
          <a:p>
            <a:pPr>
              <a:lnSpc>
                <a:spcPts val="7800"/>
              </a:lnSpc>
            </a:pPr>
            <a:r>
              <a:rPr lang="en-US" sz="6500">
                <a:solidFill>
                  <a:srgbClr val="3D3D3D"/>
                </a:solidFill>
                <a:latin typeface="Muli Bold Bold"/>
              </a:rPr>
              <a:t>Conclusion</a:t>
            </a:r>
          </a:p>
        </p:txBody>
      </p:sp>
      <p:sp>
        <p:nvSpPr>
          <p:cNvPr name="TextBox 8" id="8"/>
          <p:cNvSpPr txBox="true"/>
          <p:nvPr/>
        </p:nvSpPr>
        <p:spPr>
          <a:xfrm rot="0">
            <a:off x="1028700" y="6914904"/>
            <a:ext cx="12833063" cy="3413125"/>
          </a:xfrm>
          <a:prstGeom prst="rect">
            <a:avLst/>
          </a:prstGeom>
        </p:spPr>
        <p:txBody>
          <a:bodyPr anchor="t" rtlCol="false" tIns="0" lIns="0" bIns="0" rIns="0">
            <a:spAutoFit/>
          </a:bodyPr>
          <a:lstStyle/>
          <a:p>
            <a:pPr>
              <a:lnSpc>
                <a:spcPts val="4550"/>
              </a:lnSpc>
            </a:pPr>
            <a:r>
              <a:rPr lang="en-US" sz="3500">
                <a:solidFill>
                  <a:srgbClr val="3D3D3D"/>
                </a:solidFill>
                <a:latin typeface="Muli Regular"/>
              </a:rPr>
              <a:t>The prediction and classification of wilds plants and their edibility is a powerful source to have for many use cases, for example, for adventurists to travel to remote areas with limited sources of food, for people living in villages where a staple source of food is wild plants.</a:t>
            </a:r>
          </a:p>
          <a:p>
            <a:pPr>
              <a:lnSpc>
                <a:spcPts val="4550"/>
              </a:lnSpc>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DAE3NmsNFUE</dc:identifier>
  <dcterms:modified xsi:type="dcterms:W3CDTF">2011-08-01T06:04:30Z</dcterms:modified>
  <cp:revision>1</cp:revision>
  <dc:title>Wild Plants Edibility Prediction Using IBM Watson</dc:title>
</cp:coreProperties>
</file>